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32"/>
  </p:notesMasterIdLst>
  <p:sldIdLst>
    <p:sldId id="256" r:id="rId5"/>
    <p:sldId id="262" r:id="rId6"/>
    <p:sldId id="270" r:id="rId7"/>
    <p:sldId id="271" r:id="rId8"/>
    <p:sldId id="273" r:id="rId9"/>
    <p:sldId id="274" r:id="rId10"/>
    <p:sldId id="30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90" r:id="rId25"/>
    <p:sldId id="293" r:id="rId26"/>
    <p:sldId id="291" r:id="rId27"/>
    <p:sldId id="306" r:id="rId28"/>
    <p:sldId id="307" r:id="rId29"/>
    <p:sldId id="295" r:id="rId30"/>
    <p:sldId id="261" r:id="rId31"/>
  </p:sldIdLst>
  <p:sldSz cx="13716000" cy="10287000"/>
  <p:notesSz cx="7010400" cy="92964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Open Sans Light 1" panose="020B0604020202020204" charset="0"/>
      <p:regular r:id="rId41"/>
    </p:embeddedFont>
    <p:embeddedFont>
      <p:font typeface="Open Sans Light 1 Bold" panose="020B0604020202020204" charset="0"/>
      <p:regular r:id="rId42"/>
    </p:embeddedFont>
    <p:embeddedFont>
      <p:font typeface="Open Sans Light 2" panose="020B0604020202020204" charset="0"/>
      <p:regular r:id="rId43"/>
    </p:embeddedFont>
    <p:embeddedFont>
      <p:font typeface="Open Sans Light 2 Bold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E67"/>
    <a:srgbClr val="0066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868" y="32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76FBF0-9DA5-4BDC-89A1-8576DDCC2EA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C3716C-C893-43BC-9834-CF0B1AE4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62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8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96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7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70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3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16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9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4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26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24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34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90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44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8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9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9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9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1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7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0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0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1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26D-18D0-4BC8-BAD0-3E12A615E208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A323-4046-481F-B0F7-4E35C9422E38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29CF-2A5E-4961-AB88-BF4F65600B48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D814-AA9A-41C7-AE7C-2FA96A3C1273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8285-758E-4D4E-8869-77AB09EC1AF4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2A8-4F15-4AB4-B9BC-A62B003A287A}" type="datetime1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BCB-17BB-4B8B-BCCC-A0E42DE2EE76}" type="datetime1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E8AD-B56E-472A-864A-2AAB7B9DA635}" type="datetime1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788-EB08-4B92-9C19-F51B2054B57B}" type="datetime1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A60-1920-4056-B817-24D3D2B0A767}" type="datetime1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CE44-EAB9-41C4-8FA9-43D2779DE370}" type="datetime1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4B0B-479C-4DD6-9809-173A579EC2E4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716000" cy="6628942"/>
            <a:chOff x="0" y="0"/>
            <a:chExt cx="24384000" cy="75685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26727" b="26727"/>
            <a:stretch>
              <a:fillRect/>
            </a:stretch>
          </p:blipFill>
          <p:spPr>
            <a:xfrm>
              <a:off x="0" y="0"/>
              <a:ext cx="24384000" cy="756859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18" r="118"/>
          <a:stretch>
            <a:fillRect/>
          </a:stretch>
        </p:blipFill>
        <p:spPr>
          <a:xfrm>
            <a:off x="9144000" y="507523"/>
            <a:ext cx="3959652" cy="132468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6200" y="6819900"/>
            <a:ext cx="13716000" cy="3658059"/>
            <a:chOff x="0" y="0"/>
            <a:chExt cx="5490351" cy="6817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90351" cy="681739"/>
            </a:xfrm>
            <a:custGeom>
              <a:avLst/>
              <a:gdLst/>
              <a:ahLst/>
              <a:cxnLst/>
              <a:rect l="l" t="t" r="r" b="b"/>
              <a:pathLst>
                <a:path w="5490351" h="681739">
                  <a:moveTo>
                    <a:pt x="0" y="0"/>
                  </a:moveTo>
                  <a:lnTo>
                    <a:pt x="5490351" y="0"/>
                  </a:lnTo>
                  <a:lnTo>
                    <a:pt x="5490351" y="681739"/>
                  </a:lnTo>
                  <a:lnTo>
                    <a:pt x="0" y="681739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6200" y="6819900"/>
            <a:ext cx="13563600" cy="4105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Preliminary </a:t>
            </a:r>
          </a:p>
          <a:p>
            <a:pPr algn="ctr">
              <a:lnSpc>
                <a:spcPts val="8025"/>
              </a:lnSpc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Balanced Budget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Nikki Simmons, CPA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Financial Officer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4, 2022</a:t>
            </a:r>
          </a:p>
          <a:p>
            <a:pPr algn="ctr">
              <a:lnSpc>
                <a:spcPts val="8025"/>
              </a:lnSpc>
            </a:pPr>
            <a:endParaRPr lang="en-US" sz="1600" spc="300" dirty="0">
              <a:solidFill>
                <a:schemeClr val="bg1"/>
              </a:solidFill>
              <a:latin typeface="Open Sans Light 1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CAE89-3F54-43CE-803F-642D0B04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253" y="419100"/>
            <a:ext cx="13716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Property Taxes</a:t>
            </a:r>
            <a:endParaRPr lang="en-US" sz="48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3E02B-283E-6A26-DF37-8F18A9CAA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47" y="2272680"/>
            <a:ext cx="11582400" cy="750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6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pPr algn="ctr"/>
            <a:r>
              <a:rPr lang="en-US" sz="48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2023 Budget</a:t>
            </a:r>
            <a:endParaRPr lang="en-US" sz="48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7FEDC-5230-84FC-1DD4-1B678D8AD489}"/>
              </a:ext>
            </a:extLst>
          </p:cNvPr>
          <p:cNvSpPr txBox="1"/>
          <p:nvPr/>
        </p:nvSpPr>
        <p:spPr>
          <a:xfrm>
            <a:off x="1447800" y="2324100"/>
            <a:ext cx="108204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 Policy: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Section 5.5 (Continued)</a:t>
            </a:r>
          </a:p>
          <a:p>
            <a:pPr>
              <a:buNone/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 Estimates – </a:t>
            </a:r>
            <a:r>
              <a:rPr lang="en-US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</a:t>
            </a:r>
            <a:r>
              <a:rPr lang="en-US" sz="3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in Property Tax is constrained by 5.5% mill levy law and TABOR.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for property valuation growth to be higher than growth in property tax.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Preliminary Balanced Budget</a:t>
            </a:r>
          </a:p>
          <a:p>
            <a:pPr algn="ctr"/>
            <a:r>
              <a:rPr lang="en-US" sz="40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Taxes- All Funds </a:t>
            </a:r>
            <a:r>
              <a:rPr lang="en-US" sz="3200" i="1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Millions)</a:t>
            </a:r>
            <a:endParaRPr lang="en-US" sz="3200" i="1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29D17-4A5C-4894-BD98-078C71412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40" y="2653748"/>
            <a:ext cx="12443560" cy="706175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475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Property Tax Per Citizen</a:t>
            </a:r>
          </a:p>
          <a:p>
            <a:pPr algn="ctr"/>
            <a:r>
              <a:rPr lang="en-US" sz="40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10-County Comparison </a:t>
            </a:r>
            <a:endParaRPr lang="en-US" sz="3200" i="1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5F78C-1301-8877-C645-D51C2AF72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435" y="2400300"/>
            <a:ext cx="1146912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6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Total Local Tax Per Citizen</a:t>
            </a:r>
          </a:p>
          <a:p>
            <a:pPr algn="ctr"/>
            <a:r>
              <a:rPr lang="en-US" sz="40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10-County Comparison </a:t>
            </a:r>
            <a:endParaRPr lang="en-US" sz="3200" i="1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3A1F0-49F2-2F9C-2334-044876C18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857501"/>
            <a:ext cx="120396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8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pPr algn="ctr"/>
            <a:r>
              <a:rPr lang="en-US" sz="48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2023 Budget</a:t>
            </a:r>
            <a:endParaRPr lang="en-US" sz="48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7FEDC-5230-84FC-1DD4-1B678D8AD489}"/>
              </a:ext>
            </a:extLst>
          </p:cNvPr>
          <p:cNvSpPr txBox="1"/>
          <p:nvPr/>
        </p:nvSpPr>
        <p:spPr>
          <a:xfrm>
            <a:off x="1447800" y="3158341"/>
            <a:ext cx="10820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 Policy: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Section 5.5 (Continued)</a:t>
            </a:r>
          </a:p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 Estimates – </a:t>
            </a:r>
            <a:r>
              <a:rPr lang="en-US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Revenue Lines: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287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from 2022 budget to 2023 budget:</a:t>
            </a:r>
          </a:p>
          <a:p>
            <a:pPr marL="457200" lvl="2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Clerk &amp; Recorder Fees - $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650K</a:t>
            </a:r>
          </a:p>
          <a:p>
            <a:pPr marL="457200" lvl="2" indent="0">
              <a:buNone/>
            </a:pPr>
            <a:endParaRPr lang="en-US" sz="3600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&amp; Community Development Fees - $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395K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98DB529-6DB7-CF43-1EB9-A5D4D3326A66}"/>
              </a:ext>
            </a:extLst>
          </p:cNvPr>
          <p:cNvSpPr/>
          <p:nvPr/>
        </p:nvSpPr>
        <p:spPr>
          <a:xfrm>
            <a:off x="1527464" y="6515100"/>
            <a:ext cx="381000" cy="628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4390DBF-02C1-09D9-E74C-602724DDDC44}"/>
              </a:ext>
            </a:extLst>
          </p:cNvPr>
          <p:cNvSpPr/>
          <p:nvPr/>
        </p:nvSpPr>
        <p:spPr>
          <a:xfrm flipV="1">
            <a:off x="1527464" y="5347544"/>
            <a:ext cx="381000" cy="628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6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pPr algn="ctr"/>
            <a:r>
              <a:rPr lang="en-US" sz="48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2023 Budget</a:t>
            </a:r>
            <a:endParaRPr lang="en-US" sz="48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7FEDC-5230-84FC-1DD4-1B678D8AD489}"/>
              </a:ext>
            </a:extLst>
          </p:cNvPr>
          <p:cNvSpPr txBox="1"/>
          <p:nvPr/>
        </p:nvSpPr>
        <p:spPr>
          <a:xfrm>
            <a:off x="1219200" y="2628900"/>
            <a:ext cx="10820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 Policy: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Section 5.5 (Continued)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Expenditure Budgets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Retain 2022 Expenditure Base Budget</a:t>
            </a:r>
          </a:p>
          <a:p>
            <a:pPr lvl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Beginning Operational Savings of $14.7M (essentially the “spendable” fund balance)</a:t>
            </a:r>
          </a:p>
          <a:p>
            <a:pPr lvl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Phase of the budget (5.5.3.2), meetings held with Countywide Elected Officials and Department Executive Directors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32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pPr algn="ctr"/>
            <a:r>
              <a:rPr lang="en-US" sz="48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2023 Budget</a:t>
            </a:r>
            <a:endParaRPr lang="en-US" sz="48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7FEDC-5230-84FC-1DD4-1B678D8AD489}"/>
              </a:ext>
            </a:extLst>
          </p:cNvPr>
          <p:cNvSpPr txBox="1"/>
          <p:nvPr/>
        </p:nvSpPr>
        <p:spPr>
          <a:xfrm>
            <a:off x="1219200" y="2628900"/>
            <a:ext cx="108204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Re-evaluated critical needs due to increased service demands, population growth, and mandated pressures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in Human Capital Management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Recommending 5% increase for COLA and 2% allocation of personnel budgets for departments and offices for equity adjustments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reserved for market adjustments to be allocated based on comprehensive salary study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CPI is currently projected to be approximately 8.2% for 2022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50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pPr algn="ctr"/>
            <a:r>
              <a:rPr lang="en-US" sz="48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2023 Budget</a:t>
            </a:r>
            <a:endParaRPr lang="en-US" sz="48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7FEDC-5230-84FC-1DD4-1B678D8AD489}"/>
              </a:ext>
            </a:extLst>
          </p:cNvPr>
          <p:cNvSpPr txBox="1"/>
          <p:nvPr/>
        </p:nvSpPr>
        <p:spPr>
          <a:xfrm>
            <a:off x="1219200" y="2628900"/>
            <a:ext cx="10820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 Road Projects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budget increases funding for road projects at $10 million (one-time)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Department of Public Works to strategically address highest priority road projects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07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323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pPr algn="ctr"/>
            <a:r>
              <a:rPr lang="en-US" sz="32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Additional Investment in Roads</a:t>
            </a:r>
            <a:endParaRPr lang="en-US" sz="32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5A004-446C-4FB7-4FE2-7FEAAEC4D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69728"/>
            <a:ext cx="12344400" cy="71933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124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95300"/>
            <a:ext cx="13716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Overview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C53783-D253-C7AA-DE00-6CC044FEE48A}"/>
              </a:ext>
            </a:extLst>
          </p:cNvPr>
          <p:cNvSpPr txBox="1">
            <a:spLocks/>
          </p:cNvSpPr>
          <p:nvPr/>
        </p:nvSpPr>
        <p:spPr>
          <a:xfrm>
            <a:off x="1447800" y="2587803"/>
            <a:ext cx="9677400" cy="52988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Preliminary Balanced Budget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</a:p>
          <a:p>
            <a:pPr lvl="2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</a:t>
            </a:r>
          </a:p>
          <a:p>
            <a:pPr lvl="2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Sales Tax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Expenditures</a:t>
            </a:r>
          </a:p>
          <a:p>
            <a:pPr lvl="2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Needs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Balanced Budget Document</a:t>
            </a:r>
          </a:p>
          <a:p>
            <a:pPr marL="0" indent="0">
              <a:buFont typeface="Arial" pitchFamily="34" charset="0"/>
              <a:buNone/>
            </a:pPr>
            <a:endParaRPr lang="en-JM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11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pPr algn="ctr"/>
            <a:r>
              <a:rPr lang="en-US" sz="48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2023 Budget</a:t>
            </a:r>
            <a:endParaRPr lang="en-US" sz="48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7FEDC-5230-84FC-1DD4-1B678D8AD489}"/>
              </a:ext>
            </a:extLst>
          </p:cNvPr>
          <p:cNvSpPr txBox="1"/>
          <p:nvPr/>
        </p:nvSpPr>
        <p:spPr>
          <a:xfrm>
            <a:off x="1219200" y="2628900"/>
            <a:ext cx="10820400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TABOR Calculation Impacts  -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estimates (through August) show significantly above TABOR Cap</a:t>
            </a:r>
          </a:p>
          <a:p>
            <a:pPr lvl="2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TABOR calculation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preliminary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numerous variables can drastically change before finalized in about 6 months: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CPI Increase – June estimates will change several times by Feb/Mar 2023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calculation – Using August preliminary – not finalized until December 2022 with final Certification of Valuation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Sales Tax and Intergovernmental impacts have been increasing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Estimates – $30M reserved for TABOR overage</a:t>
            </a:r>
          </a:p>
          <a:p>
            <a:pPr lvl="3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is closely monitoring TABOR revenues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18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pPr algn="ctr"/>
            <a:r>
              <a:rPr lang="en-US" sz="48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2023 Budget-Emergency Reserve</a:t>
            </a:r>
            <a:endParaRPr lang="en-US" sz="48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7FEDC-5230-84FC-1DD4-1B678D8AD489}"/>
              </a:ext>
            </a:extLst>
          </p:cNvPr>
          <p:cNvSpPr txBox="1"/>
          <p:nvPr/>
        </p:nvSpPr>
        <p:spPr>
          <a:xfrm>
            <a:off x="1219200" y="2628900"/>
            <a:ext cx="10820400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JM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Budget assumes being at County’s TABOR revenue cap, all excess revenues kept in reserve for future consideration or refund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JM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$5,000,000 Emergency Reserve – no plans to spend into this fund balance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JM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$3,000,000 recommended addition to reserves through the 2023 preliminary balanced budget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JM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reserves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J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fund balance policy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J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of General Fund Sales Tax, 0.5% Property Tax, and 5% all other revenues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J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Fund Balance of $19.6 million for 2023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J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TABOR 3% Reserve of $9.8 million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82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-19879" y="495300"/>
            <a:ext cx="13716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PBB &amp; The Strategic Plan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DEB86F-8F07-6005-18AB-7CC5319C7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085771"/>
            <a:ext cx="8915400" cy="759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50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8907" y="647700"/>
            <a:ext cx="13716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Needs Addressed in the 2023 PBB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9B4A9-639B-9D37-AA9C-5F787F0E0E63}"/>
              </a:ext>
            </a:extLst>
          </p:cNvPr>
          <p:cNvSpPr txBox="1"/>
          <p:nvPr/>
        </p:nvSpPr>
        <p:spPr>
          <a:xfrm>
            <a:off x="3439391" y="4958834"/>
            <a:ext cx="6920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Infrastructure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00E957-F86D-F3A7-8488-719C54773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16" y="2096313"/>
            <a:ext cx="11788293" cy="74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8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8907" y="647700"/>
            <a:ext cx="13716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Needs Addressed in the 2023 PBB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9B4A9-639B-9D37-AA9C-5F787F0E0E63}"/>
              </a:ext>
            </a:extLst>
          </p:cNvPr>
          <p:cNvSpPr txBox="1"/>
          <p:nvPr/>
        </p:nvSpPr>
        <p:spPr>
          <a:xfrm>
            <a:off x="3439391" y="4958834"/>
            <a:ext cx="6920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Infrastructure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263CF-CAFF-1099-CD04-E4BACBEB8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59" y="2139360"/>
            <a:ext cx="11536976" cy="68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18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53" y="4121422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28600" y="4728001"/>
            <a:ext cx="13716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Preliminary Balanced Budget Document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27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-19879" y="495300"/>
            <a:ext cx="13716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Budget Process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2AFBDCD-D1C5-A256-B33B-1379D7BFA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362004"/>
              </p:ext>
            </p:extLst>
          </p:nvPr>
        </p:nvGraphicFramePr>
        <p:xfrm>
          <a:off x="453279" y="1967982"/>
          <a:ext cx="13110321" cy="828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058514" imgH="7391349" progId="Excel.Sheet.12">
                  <p:embed/>
                </p:oleObj>
              </mc:Choice>
              <mc:Fallback>
                <p:oleObj name="Worksheet" r:id="rId4" imgW="11058514" imgH="73913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3279" y="1967982"/>
                        <a:ext cx="13110321" cy="8280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372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42092" y="1"/>
            <a:ext cx="8591480" cy="2793513"/>
            <a:chOff x="0" y="0"/>
            <a:chExt cx="3294389" cy="7962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4388" cy="796241"/>
            </a:xfrm>
            <a:custGeom>
              <a:avLst/>
              <a:gdLst/>
              <a:ahLst/>
              <a:cxnLst/>
              <a:rect l="l" t="t" r="r" b="b"/>
              <a:pathLst>
                <a:path w="3294388" h="796241">
                  <a:moveTo>
                    <a:pt x="0" y="0"/>
                  </a:moveTo>
                  <a:lnTo>
                    <a:pt x="3294388" y="0"/>
                  </a:lnTo>
                  <a:lnTo>
                    <a:pt x="3294388" y="796241"/>
                  </a:lnTo>
                  <a:lnTo>
                    <a:pt x="0" y="796241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86000" y="0"/>
            <a:ext cx="7141241" cy="10287000"/>
            <a:chOff x="0" y="0"/>
            <a:chExt cx="952165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6852" r="26852"/>
            <a:stretch>
              <a:fillRect/>
            </a:stretch>
          </p:blipFill>
          <p:spPr>
            <a:xfrm>
              <a:off x="0" y="0"/>
              <a:ext cx="9521655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042092" y="2850662"/>
            <a:ext cx="8673908" cy="7436337"/>
            <a:chOff x="0" y="0"/>
            <a:chExt cx="4254584" cy="28926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4584" cy="2892683"/>
            </a:xfrm>
            <a:custGeom>
              <a:avLst/>
              <a:gdLst/>
              <a:ahLst/>
              <a:cxnLst/>
              <a:rect l="l" t="t" r="r" b="b"/>
              <a:pathLst>
                <a:path w="4254584" h="2892683">
                  <a:moveTo>
                    <a:pt x="0" y="0"/>
                  </a:moveTo>
                  <a:lnTo>
                    <a:pt x="4254584" y="0"/>
                  </a:lnTo>
                  <a:lnTo>
                    <a:pt x="4254584" y="2892683"/>
                  </a:lnTo>
                  <a:lnTo>
                    <a:pt x="0" y="2892683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0800" y="281253"/>
            <a:ext cx="6245523" cy="20864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29905" y="4183458"/>
            <a:ext cx="7728896" cy="611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5400" spc="160" dirty="0">
                <a:solidFill>
                  <a:srgbClr val="002D5D"/>
                </a:solidFill>
                <a:latin typeface="Open Sans Light 2 Bold"/>
              </a:rPr>
              <a:t>Questions?</a:t>
            </a:r>
            <a:endParaRPr lang="en-US" sz="5400" spc="160" dirty="0">
              <a:solidFill>
                <a:srgbClr val="002D5D"/>
              </a:solidFill>
              <a:latin typeface="Open Sans Light 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pPr algn="ctr"/>
            <a:r>
              <a:rPr lang="en-US" sz="48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2023 Budget</a:t>
            </a:r>
            <a:endParaRPr lang="en-US" sz="48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7FEDC-5230-84FC-1DD4-1B678D8AD489}"/>
              </a:ext>
            </a:extLst>
          </p:cNvPr>
          <p:cNvSpPr txBox="1"/>
          <p:nvPr/>
        </p:nvSpPr>
        <p:spPr>
          <a:xfrm>
            <a:off x="1434547" y="2552700"/>
            <a:ext cx="108204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u="sng" dirty="0">
                <a:latin typeface="Times New Roman" panose="02020603050405020304" pitchFamily="18" charset="0"/>
                <a:cs typeface="Times New Roman" pitchFamily="18" charset="0"/>
              </a:rPr>
              <a:t>Budget Process Policy: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Section 5.2 starts the annual budget process</a:t>
            </a:r>
          </a:p>
          <a:p>
            <a:pPr lvl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Restricted Funds, Partially Restricted Funds and Unrestricted Funds</a:t>
            </a:r>
          </a:p>
          <a:p>
            <a:pPr lvl="1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Section 5.3 – 2023 Budget for Restricted Funds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(Completed)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Road and Bridge Escrow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Conservation Trust Fund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Household Hazardous Waste Fund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Schools Trust Fund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Local Improvement Districts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5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pPr algn="ctr"/>
            <a:r>
              <a:rPr lang="en-US" sz="48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2023 Budget</a:t>
            </a:r>
            <a:endParaRPr lang="en-US" sz="48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057086" cy="759460"/>
            <a:chOff x="98907" y="9395960"/>
            <a:chExt cx="4057086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241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7FEDC-5230-84FC-1DD4-1B678D8AD489}"/>
              </a:ext>
            </a:extLst>
          </p:cNvPr>
          <p:cNvSpPr txBox="1"/>
          <p:nvPr/>
        </p:nvSpPr>
        <p:spPr>
          <a:xfrm>
            <a:off x="533400" y="2215256"/>
            <a:ext cx="12573000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u="sng" dirty="0">
                <a:latin typeface="Times New Roman" panose="02020603050405020304" pitchFamily="18" charset="0"/>
                <a:cs typeface="Times New Roman" pitchFamily="18" charset="0"/>
              </a:rPr>
              <a:t>Budget Process Policy: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Section 5.4 – 2023 Budget for Partially Restricted Funds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(Completed)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Investment Fund (CIP)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Ensured funding for Annual Lease Obligations (COPs and Capital Leases)</a:t>
            </a:r>
          </a:p>
          <a:p>
            <a:pPr lvl="2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Self-Insurance Fund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Ensured funding for anticipated insurance claims – Health &amp; Risk     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increase in health insurance premiums – covered by employer contribution, not passed to employees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Reserve for required GASB Fund Balance to address the “Incurred But Not Reported” (IBNR) claims - Actuarially Determined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Health Plan Trust Board approved changes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8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pPr algn="ctr"/>
            <a:r>
              <a:rPr lang="en-US" sz="48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2023 Budget</a:t>
            </a:r>
            <a:endParaRPr lang="en-US" sz="48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7FEDC-5230-84FC-1DD4-1B678D8AD489}"/>
              </a:ext>
            </a:extLst>
          </p:cNvPr>
          <p:cNvSpPr txBox="1"/>
          <p:nvPr/>
        </p:nvSpPr>
        <p:spPr>
          <a:xfrm>
            <a:off x="1447800" y="2215256"/>
            <a:ext cx="108204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u="sng" dirty="0">
                <a:latin typeface="Times New Roman" panose="02020603050405020304" pitchFamily="18" charset="0"/>
                <a:cs typeface="Times New Roman" pitchFamily="18" charset="0"/>
              </a:rPr>
              <a:t>Budget Process Policy: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Section 5.4 – 2023 Budget for Partially Restricted Funds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(Completed)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Department of Human Services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Ensured funding for statutory county match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State Fiscal Year 2022/2023 &amp; estimated 2023/2024 Allocations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Road and Bridge Fund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On a multi-year plan to address backlog of road infrastructure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Additional proposed funds of $10,000,000 (one-time)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0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pPr algn="ctr"/>
            <a:r>
              <a:rPr lang="en-US" sz="48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2023 Budget</a:t>
            </a:r>
            <a:endParaRPr lang="en-US" sz="48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7FEDC-5230-84FC-1DD4-1B678D8AD489}"/>
              </a:ext>
            </a:extLst>
          </p:cNvPr>
          <p:cNvSpPr txBox="1"/>
          <p:nvPr/>
        </p:nvSpPr>
        <p:spPr>
          <a:xfrm>
            <a:off x="1600200" y="2254032"/>
            <a:ext cx="108204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 Policy: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5.5 – 2023 Budget for Unrestricted General Fund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Process) </a:t>
            </a:r>
          </a:p>
          <a:p>
            <a:pPr>
              <a:buNone/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Revenue Estimates – 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Sales and Use Tax: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6.08% through July 2022 over 2021 (4% budgeted increase)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“Retail” is up 4.31% (54.0% of budgeted revenue)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“Food services” is up 8.61% (10.85% of budgeted revenue)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“Wholesale trade” is up 7.45% (5.34% of budgeted revenue)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“Accommodations” is up 28.19% (2.75% of budgeted revenue)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increase over the last five years is 9.35%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estimated ending increase of 6% over 2021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PBB includes staff recommended increase of 4.0% over 2022 estimate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Sales and Use Tax preliminary budget is $172.8M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5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Preliminary Balanced Budget</a:t>
            </a:r>
          </a:p>
          <a:p>
            <a:pPr algn="ctr"/>
            <a:r>
              <a:rPr lang="en-US" sz="40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&amp; Use Tax (1%)- Projection</a:t>
            </a:r>
            <a:r>
              <a:rPr lang="en-US" sz="3200" i="1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Millions)</a:t>
            </a:r>
            <a:endParaRPr lang="en-US" sz="3200" i="1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DAF6C-A257-925D-F208-B7E63B901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15" y="2716548"/>
            <a:ext cx="12842821" cy="684655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51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pPr algn="ctr"/>
            <a:r>
              <a:rPr lang="en-US" sz="48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2023 Budget</a:t>
            </a:r>
            <a:endParaRPr lang="en-US" sz="48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7FEDC-5230-84FC-1DD4-1B678D8AD489}"/>
              </a:ext>
            </a:extLst>
          </p:cNvPr>
          <p:cNvSpPr txBox="1"/>
          <p:nvPr/>
        </p:nvSpPr>
        <p:spPr>
          <a:xfrm>
            <a:off x="1447800" y="2324100"/>
            <a:ext cx="108204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 Policy: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Section 5.5 (Continued)</a:t>
            </a:r>
          </a:p>
          <a:p>
            <a:pPr>
              <a:buNone/>
            </a:pPr>
            <a:r>
              <a:rPr lang="en-US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 Estimates – </a:t>
            </a:r>
            <a:r>
              <a:rPr lang="en-US" sz="3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Tax: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 revenue increase of 8.4% to $74.6M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Preliminary Certification of Valuation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Allowable abatement mill of 0.169 mills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temporary mill levy reduction of 0.384 mills due to TABOR Property Tax Cap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$13.34 for a $500,000 house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temporary reduction, mill levy would be approximately 8.460 mills, with temporary reduction it is estimated at 8.077 mills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5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53" y="30084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pPr algn="ctr"/>
            <a:r>
              <a:rPr lang="en-US" sz="48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2023 Budget</a:t>
            </a:r>
            <a:endParaRPr lang="en-US" sz="48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7FEDC-5230-84FC-1DD4-1B678D8AD489}"/>
              </a:ext>
            </a:extLst>
          </p:cNvPr>
          <p:cNvSpPr txBox="1"/>
          <p:nvPr/>
        </p:nvSpPr>
        <p:spPr>
          <a:xfrm>
            <a:off x="1447800" y="2265789"/>
            <a:ext cx="108204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 Policy: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Section 5.5 (Continued)</a:t>
            </a:r>
          </a:p>
          <a:p>
            <a:pPr>
              <a:buNone/>
            </a:pPr>
            <a:r>
              <a:rPr lang="en-US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 Estimates – </a:t>
            </a:r>
            <a:r>
              <a:rPr lang="en-US" sz="3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Tax: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 – TABOR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Property Tax Temporary Mill Levy Reduction, 2023 Property Tax bills will have estimated 3.251 mill property tax credit for 2021 TABOR overage of $30,682,117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$113 for a $500,000 house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2023 Property Tax Revenue after 2021 Refund is $45.1 Million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7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5" ma:contentTypeDescription="Create a new document." ma:contentTypeScope="" ma:versionID="bf4e43512ad444a7bceb07f49a434681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a7361ca01c651cb013ea710247530e19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A126C6-3C24-4F13-AB59-DCD9462A3F58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5665252f-2c69-48e5-b0d6-d600eead1583"/>
    <ds:schemaRef ds:uri="http://purl.org/dc/elements/1.1/"/>
    <ds:schemaRef ds:uri="http://www.w3.org/XML/1998/namespace"/>
    <ds:schemaRef ds:uri="80156bfa-366b-4c3c-b565-b9add8006275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1F18D67-47CD-4FA5-9FBF-D0EE309A0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441239-8F09-44C9-ACB4-4E964762E6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1222</Words>
  <Application>Microsoft Office PowerPoint</Application>
  <PresentationFormat>Custom</PresentationFormat>
  <Paragraphs>239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Open Sans Light 1 Bold</vt:lpstr>
      <vt:lpstr>Century Gothic</vt:lpstr>
      <vt:lpstr>Open Sans Light 2 Bold</vt:lpstr>
      <vt:lpstr>Open Sans Light 1</vt:lpstr>
      <vt:lpstr>Calibri</vt:lpstr>
      <vt:lpstr>Open Sans Light 2</vt:lpstr>
      <vt:lpstr>Times New Roman</vt:lpstr>
      <vt:lpstr>Arial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EPC Generic Presentation</dc:title>
  <dc:creator>AmyJo Fields</dc:creator>
  <cp:lastModifiedBy>Rondi Lichtl</cp:lastModifiedBy>
  <cp:revision>69</cp:revision>
  <cp:lastPrinted>2022-09-29T20:56:47Z</cp:lastPrinted>
  <dcterms:created xsi:type="dcterms:W3CDTF">2006-08-16T00:00:00Z</dcterms:created>
  <dcterms:modified xsi:type="dcterms:W3CDTF">2022-10-06T19:23:47Z</dcterms:modified>
  <dc:identifier>DAE3tjSdtuU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